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4" autoAdjust="0"/>
    <p:restoredTop sz="94638" autoAdjust="0"/>
  </p:normalViewPr>
  <p:slideViewPr>
    <p:cSldViewPr>
      <p:cViewPr varScale="1">
        <p:scale>
          <a:sx n="110" d="100"/>
          <a:sy n="110" d="100"/>
        </p:scale>
        <p:origin x="92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Finanțare Externă</c:v>
                </c:pt>
                <c:pt idx="1">
                  <c:v>Finanțare Internă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2.5000000000000001E-2</c:v>
                </c:pt>
                <c:pt idx="1">
                  <c:v>0.875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1368374798162462"/>
          <c:y val="5.3584011744294668E-2"/>
          <c:w val="0.32889626790876658"/>
          <c:h val="0.3059673473019263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3992200462341455E-2"/>
          <c:y val="0.10993176648976499"/>
          <c:w val="0.42289042350995837"/>
          <c:h val="0.8263836239575435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 %</c:v>
                </c:pt>
              </c:strCache>
            </c:strRef>
          </c:tx>
          <c:explosion val="25"/>
          <c:cat>
            <c:strRef>
              <c:f>Sheet1!$A$2:$A$7</c:f>
              <c:strCache>
                <c:ptCount val="6"/>
                <c:pt idx="0">
                  <c:v>Centrul PAS 90%</c:v>
                </c:pt>
                <c:pt idx="1">
                  <c:v>UNFPA 6%</c:v>
                </c:pt>
                <c:pt idx="2">
                  <c:v>UNAIDS 2%</c:v>
                </c:pt>
                <c:pt idx="3">
                  <c:v>UNODC 0%</c:v>
                </c:pt>
                <c:pt idx="4">
                  <c:v>Donatii FBC 1%</c:v>
                </c:pt>
                <c:pt idx="5">
                  <c:v>Altele 1%</c:v>
                </c:pt>
              </c:strCache>
            </c:strRef>
          </c:cat>
          <c:val>
            <c:numRef>
              <c:f>Sheet1!$B$2:$B$7</c:f>
              <c:numCache>
                <c:formatCode>0.00</c:formatCode>
                <c:ptCount val="6"/>
                <c:pt idx="0">
                  <c:v>89.431599840748717</c:v>
                </c:pt>
                <c:pt idx="1">
                  <c:v>6.3937084201233629</c:v>
                </c:pt>
                <c:pt idx="2">
                  <c:v>2.3551880723093173</c:v>
                </c:pt>
                <c:pt idx="3">
                  <c:v>0</c:v>
                </c:pt>
                <c:pt idx="4">
                  <c:v>0.7719401208562312</c:v>
                </c:pt>
                <c:pt idx="5">
                  <c:v>1.0475635459623778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explosion val="25"/>
          <c:cat>
            <c:strRef>
              <c:f>Sheet1!$A$2:$A$7</c:f>
              <c:strCache>
                <c:ptCount val="6"/>
                <c:pt idx="0">
                  <c:v>Centrul PAS 90%</c:v>
                </c:pt>
                <c:pt idx="1">
                  <c:v>UNFPA 6%</c:v>
                </c:pt>
                <c:pt idx="2">
                  <c:v>UNAIDS 2%</c:v>
                </c:pt>
                <c:pt idx="3">
                  <c:v>UNODC 0%</c:v>
                </c:pt>
                <c:pt idx="4">
                  <c:v>Donatii FBC 1%</c:v>
                </c:pt>
                <c:pt idx="5">
                  <c:v>Altele 1%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5424818</c:v>
                </c:pt>
                <c:pt idx="1">
                  <c:v>387835</c:v>
                </c:pt>
                <c:pt idx="2">
                  <c:v>142863</c:v>
                </c:pt>
                <c:pt idx="3">
                  <c:v>0</c:v>
                </c:pt>
                <c:pt idx="4">
                  <c:v>46825</c:v>
                </c:pt>
                <c:pt idx="5">
                  <c:v>63544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2328995613401594"/>
          <c:y val="9.2589351274229459E-2"/>
          <c:w val="0.28140838915865757"/>
          <c:h val="0.8004164452908132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959370078740158"/>
          <c:y val="0.18673884514435693"/>
          <c:w val="0.45159472677772966"/>
          <c:h val="0.7436296814669455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 b="1" dirty="0">
                        <a:solidFill>
                          <a:schemeClr val="tx2"/>
                        </a:solidFill>
                      </a:rPr>
                      <a:t>Administrative
6%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b="1" dirty="0" smtClean="0">
                        <a:solidFill>
                          <a:schemeClr val="tx2"/>
                        </a:solidFill>
                      </a:rPr>
                      <a:t>Activitati de proiect</a:t>
                    </a:r>
                    <a:r>
                      <a:rPr lang="en-US" sz="1400" b="1" dirty="0">
                        <a:solidFill>
                          <a:schemeClr val="tx2"/>
                        </a:solidFill>
                      </a:rPr>
                      <a:t>
</a:t>
                    </a:r>
                    <a:r>
                      <a:rPr lang="en-US" sz="1400" b="1" dirty="0" smtClean="0">
                        <a:solidFill>
                          <a:schemeClr val="tx2"/>
                        </a:solidFill>
                      </a:rPr>
                      <a:t>39%</a:t>
                    </a:r>
                    <a:endParaRPr lang="en-US" sz="1400" b="1" dirty="0">
                      <a:solidFill>
                        <a:schemeClr val="tx2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653333333333334"/>
                      <c:h val="0.1407422900262467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8.8333267716535435E-2"/>
                  <c:y val="-4.166666666666666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b="1" dirty="0" smtClean="0">
                        <a:solidFill>
                          <a:schemeClr val="tx2"/>
                        </a:solidFill>
                      </a:rPr>
                      <a:t>Personal </a:t>
                    </a:r>
                    <a:r>
                      <a:rPr lang="en-US" sz="1400" b="1" dirty="0" err="1" smtClean="0">
                        <a:solidFill>
                          <a:schemeClr val="tx2"/>
                        </a:solidFill>
                      </a:rPr>
                      <a:t>angajat</a:t>
                    </a:r>
                    <a:r>
                      <a:rPr lang="en-US" sz="1400" b="1" dirty="0" smtClean="0">
                        <a:solidFill>
                          <a:schemeClr val="tx2"/>
                        </a:solidFill>
                      </a:rPr>
                      <a:t> 19%</a:t>
                    </a:r>
                    <a:endParaRPr lang="en-US" sz="1400" b="1" dirty="0">
                      <a:solidFill>
                        <a:schemeClr val="tx2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3333333333333321E-2"/>
                  <c:y val="-7.09876543209876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b="1" dirty="0" err="1" smtClean="0">
                        <a:solidFill>
                          <a:schemeClr val="tx2"/>
                        </a:solidFill>
                      </a:rPr>
                      <a:t>Experti</a:t>
                    </a:r>
                    <a:r>
                      <a:rPr lang="en-US" sz="1400" b="1" dirty="0" smtClean="0">
                        <a:solidFill>
                          <a:schemeClr val="tx2"/>
                        </a:solidFill>
                      </a:rPr>
                      <a:t>/</a:t>
                    </a:r>
                    <a:r>
                      <a:rPr lang="en-US" sz="1400" b="1" dirty="0" err="1" smtClean="0">
                        <a:solidFill>
                          <a:schemeClr val="tx2"/>
                        </a:solidFill>
                      </a:rPr>
                      <a:t>Traineri</a:t>
                    </a:r>
                    <a:r>
                      <a:rPr lang="en-US" sz="1400" b="1" dirty="0" smtClean="0">
                        <a:solidFill>
                          <a:schemeClr val="tx2"/>
                        </a:solidFill>
                      </a:rPr>
                      <a:t>/</a:t>
                    </a:r>
                    <a:r>
                      <a:rPr lang="en-US" sz="1400" b="1" dirty="0" err="1" smtClean="0">
                        <a:solidFill>
                          <a:schemeClr val="tx2"/>
                        </a:solidFill>
                      </a:rPr>
                      <a:t>Consultanti</a:t>
                    </a:r>
                    <a:r>
                      <a:rPr lang="en-US" sz="1400" b="1" baseline="0" dirty="0" smtClean="0">
                        <a:solidFill>
                          <a:schemeClr val="tx2"/>
                        </a:solidFill>
                      </a:rPr>
                      <a:t> 3</a:t>
                    </a:r>
                    <a:r>
                      <a:rPr lang="en-US" sz="1400" b="1" dirty="0" smtClean="0">
                        <a:solidFill>
                          <a:schemeClr val="tx2"/>
                        </a:solidFill>
                      </a:rPr>
                      <a:t>%</a:t>
                    </a:r>
                    <a:endParaRPr lang="en-US" sz="1400" b="1" dirty="0">
                      <a:solidFill>
                        <a:schemeClr val="tx2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362506561679791"/>
                      <c:h val="0.14074229002624672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-6.3333333333333339E-2"/>
                  <c:y val="-0.1574074074074074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b="1" dirty="0" smtClean="0">
                        <a:solidFill>
                          <a:schemeClr val="tx2"/>
                        </a:solidFill>
                      </a:rPr>
                      <a:t>Campania FBC 1%</a:t>
                    </a:r>
                    <a:endParaRPr lang="en-US" sz="1400" b="1" dirty="0">
                      <a:solidFill>
                        <a:schemeClr val="tx2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b="1" dirty="0" smtClean="0">
                        <a:solidFill>
                          <a:schemeClr val="tx2"/>
                        </a:solidFill>
                      </a:rPr>
                      <a:t>Sub-</a:t>
                    </a:r>
                    <a:r>
                      <a:rPr lang="en-US" sz="1400" b="1" dirty="0" err="1" smtClean="0">
                        <a:solidFill>
                          <a:schemeClr val="tx2"/>
                        </a:solidFill>
                      </a:rPr>
                      <a:t>granturi</a:t>
                    </a:r>
                    <a:r>
                      <a:rPr lang="en-US" sz="1400" b="1" dirty="0" smtClean="0">
                        <a:solidFill>
                          <a:schemeClr val="tx2"/>
                        </a:solidFill>
                      </a:rPr>
                      <a:t> 32%</a:t>
                    </a:r>
                    <a:endParaRPr lang="en-US" sz="1400" b="1" dirty="0">
                      <a:solidFill>
                        <a:schemeClr val="tx2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b="1" dirty="0" err="1">
                        <a:solidFill>
                          <a:schemeClr val="tx2"/>
                        </a:solidFill>
                      </a:rPr>
                      <a:t>Zdorovoe</a:t>
                    </a:r>
                    <a:r>
                      <a:rPr lang="en-US" sz="1400" b="1" dirty="0">
                        <a:solidFill>
                          <a:schemeClr val="tx2"/>
                        </a:solidFill>
                      </a:rPr>
                      <a:t> </a:t>
                    </a:r>
                    <a:r>
                      <a:rPr lang="en-US" sz="1400" b="1" dirty="0" err="1">
                        <a:solidFill>
                          <a:schemeClr val="tx2"/>
                        </a:solidFill>
                      </a:rPr>
                      <a:t>budusee</a:t>
                    </a:r>
                    <a:r>
                      <a:rPr lang="en-US" sz="1400" b="1" dirty="0">
                        <a:solidFill>
                          <a:schemeClr val="tx2"/>
                        </a:solidFill>
                      </a:rPr>
                      <a:t> AO
1%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Administrative</c:v>
                </c:pt>
                <c:pt idx="1">
                  <c:v>Activiteti de proiect</c:v>
                </c:pt>
                <c:pt idx="2">
                  <c:v>Personal angajat</c:v>
                </c:pt>
                <c:pt idx="3">
                  <c:v>Experti/Traineri/Consultanti</c:v>
                </c:pt>
                <c:pt idx="4">
                  <c:v>Campania FBC</c:v>
                </c:pt>
                <c:pt idx="5">
                  <c:v>Sub-granturi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6</c:v>
                </c:pt>
                <c:pt idx="1">
                  <c:v>39</c:v>
                </c:pt>
                <c:pt idx="2">
                  <c:v>19</c:v>
                </c:pt>
                <c:pt idx="3">
                  <c:v>3</c:v>
                </c:pt>
                <c:pt idx="4">
                  <c:v>1</c:v>
                </c:pt>
                <c:pt idx="5">
                  <c:v>32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3499233319519271"/>
          <c:y val="0.57422471229557881"/>
          <c:w val="0.35278491504351434"/>
          <c:h val="0.38670654149000611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Sub-granturi oferite  %</c:v>
                </c:pt>
              </c:strCache>
            </c:strRef>
          </c:tx>
          <c:dLbls>
            <c:dLbl>
              <c:idx val="0"/>
              <c:layout>
                <c:manualLayout>
                  <c:x val="9.3567251461988313E-2"/>
                  <c:y val="2.884615384615373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80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0526315789473685"/>
                  <c:y val="-6.089743589743591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18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8479532163742695E-3"/>
                  <c:y val="-8.97435897435897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2%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1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IDOM AO</c:v>
                </c:pt>
                <c:pt idx="1">
                  <c:v>UORN AO</c:v>
                </c:pt>
                <c:pt idx="2">
                  <c:v>Zdorovoe Budusee AO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80.09444248718988</c:v>
                </c:pt>
                <c:pt idx="1">
                  <c:v>17.528608124439767</c:v>
                </c:pt>
                <c:pt idx="2">
                  <c:v>2.3769493883703401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</c:spPr>
    </c:plotArea>
    <c:legend>
      <c:legendPos val="t"/>
      <c:layout>
        <c:manualLayout>
          <c:xMode val="edge"/>
          <c:yMode val="edge"/>
          <c:x val="0.15925058709766546"/>
          <c:y val="0.21314102564102566"/>
          <c:w val="0.62588120132524416"/>
          <c:h val="0.3059892994144962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Total </a:t>
            </a:r>
            <a:r>
              <a:rPr lang="en-US" dirty="0" err="1" smtClean="0"/>
              <a:t>cheltuieli</a:t>
            </a:r>
            <a:r>
              <a:rPr lang="en-US" dirty="0" smtClean="0"/>
              <a:t> %</a:t>
            </a:r>
            <a:endParaRPr lang="en-US" dirty="0"/>
          </a:p>
        </c:rich>
      </c:tx>
      <c:layout>
        <c:manualLayout>
          <c:xMode val="edge"/>
          <c:yMode val="edge"/>
          <c:x val="0.13777256208358565"/>
          <c:y val="0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Subgranturi oferite din total cheltuieli %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Cheltuieli Inițiativa Pozitivă AO</c:v>
                </c:pt>
                <c:pt idx="1">
                  <c:v>Sub-Granturi oferite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68</c:v>
                </c:pt>
                <c:pt idx="1">
                  <c:v>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</c:spPr>
    </c:plotArea>
    <c:legend>
      <c:legendPos val="t"/>
      <c:legendEntry>
        <c:idx val="0"/>
        <c:txPr>
          <a:bodyPr/>
          <a:lstStyle/>
          <a:p>
            <a:pPr>
              <a:defRPr sz="16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600"/>
            </a:pPr>
            <a:endParaRPr lang="en-US"/>
          </a:p>
        </c:txPr>
      </c:legendEntry>
      <c:layout>
        <c:manualLayout>
          <c:xMode val="edge"/>
          <c:yMode val="edge"/>
          <c:x val="1.7423783565515844E-2"/>
          <c:y val="0.10416666666666667"/>
          <c:w val="0.94271628306077115"/>
          <c:h val="0.16785015509424958"/>
        </c:manualLayout>
      </c:layout>
      <c:overlay val="0"/>
      <c:spPr>
        <a:noFill/>
      </c:sp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mii lei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746</c:v>
                </c:pt>
                <c:pt idx="1">
                  <c:v>2297</c:v>
                </c:pt>
                <c:pt idx="2">
                  <c:v>2465</c:v>
                </c:pt>
                <c:pt idx="3">
                  <c:v>5572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68895296"/>
        <c:axId val="268895856"/>
      </c:barChart>
      <c:catAx>
        <c:axId val="268895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8895856"/>
        <c:crosses val="autoZero"/>
        <c:auto val="1"/>
        <c:lblAlgn val="ctr"/>
        <c:lblOffset val="100"/>
        <c:noMultiLvlLbl val="0"/>
      </c:catAx>
      <c:valAx>
        <c:axId val="268895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8895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15FB3A-942C-4FD1-AD13-C8CE6218E0C3}" type="doc">
      <dgm:prSet loTypeId="urn:microsoft.com/office/officeart/2005/8/layout/vList5" loCatId="list" qsTypeId="urn:microsoft.com/office/officeart/2005/8/quickstyle/simple4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88E4F523-1166-4D2E-98B0-44EF21EB1507}">
      <dgm:prSet custT="1"/>
      <dgm:spPr/>
      <dgm:t>
        <a:bodyPr/>
        <a:lstStyle/>
        <a:p>
          <a:pPr rtl="0"/>
          <a:r>
            <a:rPr lang="en-US" sz="1800" b="1" dirty="0" smtClean="0"/>
            <a:t>Administrative–326 593</a:t>
          </a:r>
          <a:endParaRPr lang="en-US" sz="1800" b="1" dirty="0"/>
        </a:p>
      </dgm:t>
    </dgm:pt>
    <dgm:pt modelId="{A5E6FF3B-70BC-476A-86D4-CEF9B7A72443}" type="parTrans" cxnId="{7822273D-94F2-46B0-8F1B-3CECA5B66CAF}">
      <dgm:prSet/>
      <dgm:spPr/>
      <dgm:t>
        <a:bodyPr/>
        <a:lstStyle/>
        <a:p>
          <a:endParaRPr lang="en-US"/>
        </a:p>
      </dgm:t>
    </dgm:pt>
    <dgm:pt modelId="{C85DCDCF-1895-42B5-8B09-F43EFDB54D85}" type="sibTrans" cxnId="{7822273D-94F2-46B0-8F1B-3CECA5B66CAF}">
      <dgm:prSet/>
      <dgm:spPr/>
      <dgm:t>
        <a:bodyPr/>
        <a:lstStyle/>
        <a:p>
          <a:endParaRPr lang="en-US"/>
        </a:p>
      </dgm:t>
    </dgm:pt>
    <dgm:pt modelId="{A63BF8F9-0C25-425A-9074-93FDB5B837E4}">
      <dgm:prSet custT="1"/>
      <dgm:spPr/>
      <dgm:t>
        <a:bodyPr/>
        <a:lstStyle/>
        <a:p>
          <a:pPr rtl="0"/>
          <a:r>
            <a:rPr lang="en-US" sz="1800" b="1" dirty="0" err="1" smtClean="0"/>
            <a:t>Activitati</a:t>
          </a:r>
          <a:r>
            <a:rPr lang="en-US" sz="1800" b="1" dirty="0" smtClean="0"/>
            <a:t> de </a:t>
          </a:r>
          <a:r>
            <a:rPr lang="en-US" sz="1800" b="1" dirty="0" err="1" smtClean="0"/>
            <a:t>proiect</a:t>
          </a:r>
          <a:r>
            <a:rPr lang="en-US" sz="1800" b="1" dirty="0" smtClean="0"/>
            <a:t>–2 152 263</a:t>
          </a:r>
          <a:endParaRPr lang="en-US" sz="1800" b="1" dirty="0"/>
        </a:p>
      </dgm:t>
    </dgm:pt>
    <dgm:pt modelId="{90CC6FF3-F7F2-4F77-B6AF-54535B6BC20A}" type="parTrans" cxnId="{BD7CCC36-3DEF-4A83-9705-9044B8690736}">
      <dgm:prSet/>
      <dgm:spPr/>
      <dgm:t>
        <a:bodyPr/>
        <a:lstStyle/>
        <a:p>
          <a:endParaRPr lang="en-US"/>
        </a:p>
      </dgm:t>
    </dgm:pt>
    <dgm:pt modelId="{1F2F9569-832A-4F97-B8B3-7634B510E037}" type="sibTrans" cxnId="{BD7CCC36-3DEF-4A83-9705-9044B8690736}">
      <dgm:prSet/>
      <dgm:spPr/>
      <dgm:t>
        <a:bodyPr/>
        <a:lstStyle/>
        <a:p>
          <a:endParaRPr lang="en-US"/>
        </a:p>
      </dgm:t>
    </dgm:pt>
    <dgm:pt modelId="{46A60BC0-F7E2-4983-A3DC-1C7DFE523D6E}">
      <dgm:prSet custT="1"/>
      <dgm:spPr/>
      <dgm:t>
        <a:bodyPr/>
        <a:lstStyle/>
        <a:p>
          <a:pPr rtl="0"/>
          <a:r>
            <a:rPr lang="en-US" sz="1800" b="1" dirty="0" err="1" smtClean="0"/>
            <a:t>Personalul</a:t>
          </a:r>
          <a:r>
            <a:rPr lang="en-US" sz="1800" b="1" dirty="0" smtClean="0"/>
            <a:t> </a:t>
          </a:r>
          <a:r>
            <a:rPr lang="en-US" sz="1800" b="1" dirty="0" err="1" smtClean="0"/>
            <a:t>angajat</a:t>
          </a:r>
          <a:r>
            <a:rPr lang="en-US" sz="1800" b="1" dirty="0" smtClean="0"/>
            <a:t>–1 082 450 </a:t>
          </a:r>
          <a:endParaRPr lang="en-US" sz="1800" b="1" dirty="0"/>
        </a:p>
      </dgm:t>
    </dgm:pt>
    <dgm:pt modelId="{CC638CE5-1525-4CD9-9710-77615BDCB890}" type="parTrans" cxnId="{B891DB4D-1E2D-406C-AA32-011B0E12F3D1}">
      <dgm:prSet/>
      <dgm:spPr/>
      <dgm:t>
        <a:bodyPr/>
        <a:lstStyle/>
        <a:p>
          <a:endParaRPr lang="en-US"/>
        </a:p>
      </dgm:t>
    </dgm:pt>
    <dgm:pt modelId="{7F12BA3F-33B2-41F7-B8C2-B87A54086417}" type="sibTrans" cxnId="{B891DB4D-1E2D-406C-AA32-011B0E12F3D1}">
      <dgm:prSet/>
      <dgm:spPr/>
      <dgm:t>
        <a:bodyPr/>
        <a:lstStyle/>
        <a:p>
          <a:endParaRPr lang="en-US"/>
        </a:p>
      </dgm:t>
    </dgm:pt>
    <dgm:pt modelId="{71C49565-35FA-4B87-B775-C86153F1DE01}">
      <dgm:prSet custT="1"/>
      <dgm:spPr/>
      <dgm:t>
        <a:bodyPr/>
        <a:lstStyle/>
        <a:p>
          <a:pPr rtl="0"/>
          <a:r>
            <a:rPr lang="en-US" sz="1800" b="1" dirty="0" err="1" smtClean="0"/>
            <a:t>Exper</a:t>
          </a:r>
          <a:r>
            <a:rPr lang="ro-RO" sz="1800" b="1" dirty="0" smtClean="0"/>
            <a:t>ț</a:t>
          </a:r>
          <a:r>
            <a:rPr lang="en-US" sz="1800" b="1" dirty="0" err="1" smtClean="0"/>
            <a:t>i</a:t>
          </a:r>
          <a:r>
            <a:rPr lang="en-US" sz="1800" b="1" dirty="0" smtClean="0"/>
            <a:t>/</a:t>
          </a:r>
          <a:r>
            <a:rPr lang="en-US" sz="1800" b="1" dirty="0" err="1" smtClean="0"/>
            <a:t>Traineri</a:t>
          </a:r>
          <a:r>
            <a:rPr lang="en-US" sz="1800" b="1" dirty="0" smtClean="0"/>
            <a:t>/</a:t>
          </a:r>
          <a:r>
            <a:rPr lang="en-US" sz="1800" b="1" dirty="0" err="1" smtClean="0"/>
            <a:t>Consultan</a:t>
          </a:r>
          <a:r>
            <a:rPr lang="ro-RO" sz="1800" b="1" dirty="0" smtClean="0"/>
            <a:t>ț</a:t>
          </a:r>
          <a:r>
            <a:rPr lang="en-US" sz="1800" b="1" dirty="0" err="1" smtClean="0"/>
            <a:t>i</a:t>
          </a:r>
          <a:r>
            <a:rPr lang="en-US" sz="1800" b="1" dirty="0" smtClean="0"/>
            <a:t>–161 724</a:t>
          </a:r>
          <a:endParaRPr lang="en-US" sz="1800" b="1" dirty="0"/>
        </a:p>
      </dgm:t>
    </dgm:pt>
    <dgm:pt modelId="{8484DD24-E0D0-4332-965B-2BF1A35F7FB3}" type="parTrans" cxnId="{7486425A-C176-4803-9F88-0F478FE3D9E8}">
      <dgm:prSet/>
      <dgm:spPr/>
      <dgm:t>
        <a:bodyPr/>
        <a:lstStyle/>
        <a:p>
          <a:endParaRPr lang="en-US"/>
        </a:p>
      </dgm:t>
    </dgm:pt>
    <dgm:pt modelId="{0704673C-BED3-4C60-A915-192BC1AE595B}" type="sibTrans" cxnId="{7486425A-C176-4803-9F88-0F478FE3D9E8}">
      <dgm:prSet/>
      <dgm:spPr/>
      <dgm:t>
        <a:bodyPr/>
        <a:lstStyle/>
        <a:p>
          <a:endParaRPr lang="en-US"/>
        </a:p>
      </dgm:t>
    </dgm:pt>
    <dgm:pt modelId="{751A8E81-1324-4F2B-A094-873EA6C0C7C3}">
      <dgm:prSet custT="1"/>
      <dgm:spPr/>
      <dgm:t>
        <a:bodyPr/>
        <a:lstStyle/>
        <a:p>
          <a:pPr rtl="0"/>
          <a:r>
            <a:rPr lang="en-US" sz="1800" b="1" dirty="0" smtClean="0"/>
            <a:t>Campania FBC – 54 685</a:t>
          </a:r>
          <a:endParaRPr lang="en-US" sz="1800" b="1" dirty="0"/>
        </a:p>
      </dgm:t>
    </dgm:pt>
    <dgm:pt modelId="{3D3285C3-B125-41F8-84AD-0442E0E69E77}" type="parTrans" cxnId="{0F91543C-D28B-490A-8C15-55126BAE0FE9}">
      <dgm:prSet/>
      <dgm:spPr/>
      <dgm:t>
        <a:bodyPr/>
        <a:lstStyle/>
        <a:p>
          <a:endParaRPr lang="en-US"/>
        </a:p>
      </dgm:t>
    </dgm:pt>
    <dgm:pt modelId="{1C1DE143-7C82-4E50-A8AD-D19C9C27D3FA}" type="sibTrans" cxnId="{0F91543C-D28B-490A-8C15-55126BAE0FE9}">
      <dgm:prSet/>
      <dgm:spPr/>
      <dgm:t>
        <a:bodyPr/>
        <a:lstStyle/>
        <a:p>
          <a:endParaRPr lang="en-US"/>
        </a:p>
      </dgm:t>
    </dgm:pt>
    <dgm:pt modelId="{E68E6A4D-D81D-40E3-BAA4-7E5E6ADDA062}">
      <dgm:prSet custT="1"/>
      <dgm:spPr/>
      <dgm:t>
        <a:bodyPr/>
        <a:lstStyle/>
        <a:p>
          <a:pPr rtl="0"/>
          <a:r>
            <a:rPr lang="en-US" sz="1800" b="1" dirty="0" smtClean="0"/>
            <a:t>Sub-</a:t>
          </a:r>
          <a:r>
            <a:rPr lang="en-US" sz="1800" b="1" dirty="0" err="1" smtClean="0"/>
            <a:t>Granturi</a:t>
          </a:r>
          <a:r>
            <a:rPr lang="en-US" sz="1800" b="1" dirty="0" smtClean="0"/>
            <a:t>–1 793 89</a:t>
          </a:r>
          <a:r>
            <a:rPr lang="ro-RO" sz="1800" b="1" dirty="0" smtClean="0"/>
            <a:t>4</a:t>
          </a:r>
          <a:endParaRPr lang="en-US" sz="1800" b="1" dirty="0"/>
        </a:p>
      </dgm:t>
    </dgm:pt>
    <dgm:pt modelId="{97570601-1D36-4A4B-9689-3E68EC981A6B}" type="parTrans" cxnId="{7A2A1FF0-8FF6-4D38-A0DF-ABE60F7581B5}">
      <dgm:prSet/>
      <dgm:spPr/>
      <dgm:t>
        <a:bodyPr/>
        <a:lstStyle/>
        <a:p>
          <a:endParaRPr lang="en-US"/>
        </a:p>
      </dgm:t>
    </dgm:pt>
    <dgm:pt modelId="{893E73B3-1C37-49A6-8E70-8912D3F85889}" type="sibTrans" cxnId="{7A2A1FF0-8FF6-4D38-A0DF-ABE60F7581B5}">
      <dgm:prSet/>
      <dgm:spPr/>
      <dgm:t>
        <a:bodyPr/>
        <a:lstStyle/>
        <a:p>
          <a:endParaRPr lang="en-US"/>
        </a:p>
      </dgm:t>
    </dgm:pt>
    <dgm:pt modelId="{F4A62776-8F90-42BE-AFB5-B341E04B012D}" type="pres">
      <dgm:prSet presAssocID="{3815FB3A-942C-4FD1-AD13-C8CE6218E0C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733F173-A9BF-4C2C-ABFC-A1FF8FFB00F6}" type="pres">
      <dgm:prSet presAssocID="{88E4F523-1166-4D2E-98B0-44EF21EB1507}" presName="linNode" presStyleCnt="0"/>
      <dgm:spPr/>
    </dgm:pt>
    <dgm:pt modelId="{122AE86A-33C6-42C3-B45A-CF7C712931AB}" type="pres">
      <dgm:prSet presAssocID="{88E4F523-1166-4D2E-98B0-44EF21EB1507}" presName="parentText" presStyleLbl="node1" presStyleIdx="0" presStyleCnt="6" custScaleX="178450" custScaleY="100124" custLinFactNeighborX="-425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E67F6A-7717-46DC-8FAF-E3B36A99D6D0}" type="pres">
      <dgm:prSet presAssocID="{C85DCDCF-1895-42B5-8B09-F43EFDB54D85}" presName="sp" presStyleCnt="0"/>
      <dgm:spPr/>
    </dgm:pt>
    <dgm:pt modelId="{95D36A7A-7D8C-4E0B-98E8-580034C95B2B}" type="pres">
      <dgm:prSet presAssocID="{A63BF8F9-0C25-425A-9074-93FDB5B837E4}" presName="linNode" presStyleCnt="0"/>
      <dgm:spPr/>
    </dgm:pt>
    <dgm:pt modelId="{05EDBE96-66FB-4C49-BE1E-433F19F6FA50}" type="pres">
      <dgm:prSet presAssocID="{A63BF8F9-0C25-425A-9074-93FDB5B837E4}" presName="parentText" presStyleLbl="node1" presStyleIdx="1" presStyleCnt="6" custScaleX="17725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B49590-F41B-42D6-8FE7-B789B459CADB}" type="pres">
      <dgm:prSet presAssocID="{1F2F9569-832A-4F97-B8B3-7634B510E037}" presName="sp" presStyleCnt="0"/>
      <dgm:spPr/>
    </dgm:pt>
    <dgm:pt modelId="{8CCB39CA-9046-4A2B-BF0B-763328B8B7DA}" type="pres">
      <dgm:prSet presAssocID="{46A60BC0-F7E2-4983-A3DC-1C7DFE523D6E}" presName="linNode" presStyleCnt="0"/>
      <dgm:spPr/>
    </dgm:pt>
    <dgm:pt modelId="{E4F507BA-772B-4277-BD88-F5115EE2AE0F}" type="pres">
      <dgm:prSet presAssocID="{46A60BC0-F7E2-4983-A3DC-1C7DFE523D6E}" presName="parentText" presStyleLbl="node1" presStyleIdx="2" presStyleCnt="6" custScaleX="177768" custLinFactNeighborX="-171" custLinFactNeighborY="243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C2DE0B-0DBC-43C1-97DB-9B1460EE3179}" type="pres">
      <dgm:prSet presAssocID="{7F12BA3F-33B2-41F7-B8C2-B87A54086417}" presName="sp" presStyleCnt="0"/>
      <dgm:spPr/>
    </dgm:pt>
    <dgm:pt modelId="{5262A6F8-9C6D-430E-A188-7A502A24308C}" type="pres">
      <dgm:prSet presAssocID="{71C49565-35FA-4B87-B775-C86153F1DE01}" presName="linNode" presStyleCnt="0"/>
      <dgm:spPr/>
    </dgm:pt>
    <dgm:pt modelId="{CDB67149-F315-400C-9BAD-0B2E31C208F0}" type="pres">
      <dgm:prSet presAssocID="{71C49565-35FA-4B87-B775-C86153F1DE01}" presName="parentText" presStyleLbl="node1" presStyleIdx="3" presStyleCnt="6" custScaleX="17742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B68EEB-94ED-4AA7-95E4-5FFC501C36A4}" type="pres">
      <dgm:prSet presAssocID="{0704673C-BED3-4C60-A915-192BC1AE595B}" presName="sp" presStyleCnt="0"/>
      <dgm:spPr/>
    </dgm:pt>
    <dgm:pt modelId="{6E21EE6E-4BEE-4910-8886-48ADF921D0F8}" type="pres">
      <dgm:prSet presAssocID="{751A8E81-1324-4F2B-A094-873EA6C0C7C3}" presName="linNode" presStyleCnt="0"/>
      <dgm:spPr/>
    </dgm:pt>
    <dgm:pt modelId="{323C4684-C0C8-4440-AD43-6810C3AEBA51}" type="pres">
      <dgm:prSet presAssocID="{751A8E81-1324-4F2B-A094-873EA6C0C7C3}" presName="parentText" presStyleLbl="node1" presStyleIdx="4" presStyleCnt="6" custScaleX="17915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AE4106-B265-4557-9077-681A3F2A574E}" type="pres">
      <dgm:prSet presAssocID="{1C1DE143-7C82-4E50-A8AD-D19C9C27D3FA}" presName="sp" presStyleCnt="0"/>
      <dgm:spPr/>
    </dgm:pt>
    <dgm:pt modelId="{2B0E955C-EBD3-41F3-AB44-AB6490C551F6}" type="pres">
      <dgm:prSet presAssocID="{E68E6A4D-D81D-40E3-BAA4-7E5E6ADDA062}" presName="linNode" presStyleCnt="0"/>
      <dgm:spPr/>
    </dgm:pt>
    <dgm:pt modelId="{D47B9425-6FDD-41E3-B8D4-2D5DB142C893}" type="pres">
      <dgm:prSet presAssocID="{E68E6A4D-D81D-40E3-BAA4-7E5E6ADDA062}" presName="parentText" presStyleLbl="node1" presStyleIdx="5" presStyleCnt="6" custScaleX="17742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5A6EE90-1BCE-4C3A-ABDC-0AAC556B70A1}" type="presOf" srcId="{751A8E81-1324-4F2B-A094-873EA6C0C7C3}" destId="{323C4684-C0C8-4440-AD43-6810C3AEBA51}" srcOrd="0" destOrd="0" presId="urn:microsoft.com/office/officeart/2005/8/layout/vList5"/>
    <dgm:cxn modelId="{4D7E0E0E-8EA2-42BC-88C1-6E0175E452F8}" type="presOf" srcId="{46A60BC0-F7E2-4983-A3DC-1C7DFE523D6E}" destId="{E4F507BA-772B-4277-BD88-F5115EE2AE0F}" srcOrd="0" destOrd="0" presId="urn:microsoft.com/office/officeart/2005/8/layout/vList5"/>
    <dgm:cxn modelId="{BD7CCC36-3DEF-4A83-9705-9044B8690736}" srcId="{3815FB3A-942C-4FD1-AD13-C8CE6218E0C3}" destId="{A63BF8F9-0C25-425A-9074-93FDB5B837E4}" srcOrd="1" destOrd="0" parTransId="{90CC6FF3-F7F2-4F77-B6AF-54535B6BC20A}" sibTransId="{1F2F9569-832A-4F97-B8B3-7634B510E037}"/>
    <dgm:cxn modelId="{0F91543C-D28B-490A-8C15-55126BAE0FE9}" srcId="{3815FB3A-942C-4FD1-AD13-C8CE6218E0C3}" destId="{751A8E81-1324-4F2B-A094-873EA6C0C7C3}" srcOrd="4" destOrd="0" parTransId="{3D3285C3-B125-41F8-84AD-0442E0E69E77}" sibTransId="{1C1DE143-7C82-4E50-A8AD-D19C9C27D3FA}"/>
    <dgm:cxn modelId="{D5BC3478-F523-40F0-8471-7B4A1C503D6A}" type="presOf" srcId="{3815FB3A-942C-4FD1-AD13-C8CE6218E0C3}" destId="{F4A62776-8F90-42BE-AFB5-B341E04B012D}" srcOrd="0" destOrd="0" presId="urn:microsoft.com/office/officeart/2005/8/layout/vList5"/>
    <dgm:cxn modelId="{547D0415-A270-41C7-9A0C-1D36A00F1F37}" type="presOf" srcId="{E68E6A4D-D81D-40E3-BAA4-7E5E6ADDA062}" destId="{D47B9425-6FDD-41E3-B8D4-2D5DB142C893}" srcOrd="0" destOrd="0" presId="urn:microsoft.com/office/officeart/2005/8/layout/vList5"/>
    <dgm:cxn modelId="{7A2A1FF0-8FF6-4D38-A0DF-ABE60F7581B5}" srcId="{3815FB3A-942C-4FD1-AD13-C8CE6218E0C3}" destId="{E68E6A4D-D81D-40E3-BAA4-7E5E6ADDA062}" srcOrd="5" destOrd="0" parTransId="{97570601-1D36-4A4B-9689-3E68EC981A6B}" sibTransId="{893E73B3-1C37-49A6-8E70-8912D3F85889}"/>
    <dgm:cxn modelId="{7822273D-94F2-46B0-8F1B-3CECA5B66CAF}" srcId="{3815FB3A-942C-4FD1-AD13-C8CE6218E0C3}" destId="{88E4F523-1166-4D2E-98B0-44EF21EB1507}" srcOrd="0" destOrd="0" parTransId="{A5E6FF3B-70BC-476A-86D4-CEF9B7A72443}" sibTransId="{C85DCDCF-1895-42B5-8B09-F43EFDB54D85}"/>
    <dgm:cxn modelId="{57758ADF-039A-4E9C-B8D8-C5D59B885F22}" type="presOf" srcId="{A63BF8F9-0C25-425A-9074-93FDB5B837E4}" destId="{05EDBE96-66FB-4C49-BE1E-433F19F6FA50}" srcOrd="0" destOrd="0" presId="urn:microsoft.com/office/officeart/2005/8/layout/vList5"/>
    <dgm:cxn modelId="{63D433D0-C783-442C-98A7-4F7D80B153E4}" type="presOf" srcId="{88E4F523-1166-4D2E-98B0-44EF21EB1507}" destId="{122AE86A-33C6-42C3-B45A-CF7C712931AB}" srcOrd="0" destOrd="0" presId="urn:microsoft.com/office/officeart/2005/8/layout/vList5"/>
    <dgm:cxn modelId="{E60B7327-7BEE-4E95-9BD0-7C9945D973DD}" type="presOf" srcId="{71C49565-35FA-4B87-B775-C86153F1DE01}" destId="{CDB67149-F315-400C-9BAD-0B2E31C208F0}" srcOrd="0" destOrd="0" presId="urn:microsoft.com/office/officeart/2005/8/layout/vList5"/>
    <dgm:cxn modelId="{B891DB4D-1E2D-406C-AA32-011B0E12F3D1}" srcId="{3815FB3A-942C-4FD1-AD13-C8CE6218E0C3}" destId="{46A60BC0-F7E2-4983-A3DC-1C7DFE523D6E}" srcOrd="2" destOrd="0" parTransId="{CC638CE5-1525-4CD9-9710-77615BDCB890}" sibTransId="{7F12BA3F-33B2-41F7-B8C2-B87A54086417}"/>
    <dgm:cxn modelId="{7486425A-C176-4803-9F88-0F478FE3D9E8}" srcId="{3815FB3A-942C-4FD1-AD13-C8CE6218E0C3}" destId="{71C49565-35FA-4B87-B775-C86153F1DE01}" srcOrd="3" destOrd="0" parTransId="{8484DD24-E0D0-4332-965B-2BF1A35F7FB3}" sibTransId="{0704673C-BED3-4C60-A915-192BC1AE595B}"/>
    <dgm:cxn modelId="{F509AB27-1100-4187-A26C-069D45161C79}" type="presParOf" srcId="{F4A62776-8F90-42BE-AFB5-B341E04B012D}" destId="{8733F173-A9BF-4C2C-ABFC-A1FF8FFB00F6}" srcOrd="0" destOrd="0" presId="urn:microsoft.com/office/officeart/2005/8/layout/vList5"/>
    <dgm:cxn modelId="{54A25CAD-BD22-4977-AB37-C32C789A80CD}" type="presParOf" srcId="{8733F173-A9BF-4C2C-ABFC-A1FF8FFB00F6}" destId="{122AE86A-33C6-42C3-B45A-CF7C712931AB}" srcOrd="0" destOrd="0" presId="urn:microsoft.com/office/officeart/2005/8/layout/vList5"/>
    <dgm:cxn modelId="{AD60930C-8487-4381-A8A7-4E23373DE04D}" type="presParOf" srcId="{F4A62776-8F90-42BE-AFB5-B341E04B012D}" destId="{10E67F6A-7717-46DC-8FAF-E3B36A99D6D0}" srcOrd="1" destOrd="0" presId="urn:microsoft.com/office/officeart/2005/8/layout/vList5"/>
    <dgm:cxn modelId="{8EEB9C5B-4A7C-416E-B6A9-9528D2E9CC58}" type="presParOf" srcId="{F4A62776-8F90-42BE-AFB5-B341E04B012D}" destId="{95D36A7A-7D8C-4E0B-98E8-580034C95B2B}" srcOrd="2" destOrd="0" presId="urn:microsoft.com/office/officeart/2005/8/layout/vList5"/>
    <dgm:cxn modelId="{660BE091-A308-4F24-B671-6489EAFFCBEB}" type="presParOf" srcId="{95D36A7A-7D8C-4E0B-98E8-580034C95B2B}" destId="{05EDBE96-66FB-4C49-BE1E-433F19F6FA50}" srcOrd="0" destOrd="0" presId="urn:microsoft.com/office/officeart/2005/8/layout/vList5"/>
    <dgm:cxn modelId="{FE0A905F-09D4-4C5F-884D-AFEF4D5223FB}" type="presParOf" srcId="{F4A62776-8F90-42BE-AFB5-B341E04B012D}" destId="{14B49590-F41B-42D6-8FE7-B789B459CADB}" srcOrd="3" destOrd="0" presId="urn:microsoft.com/office/officeart/2005/8/layout/vList5"/>
    <dgm:cxn modelId="{B8ABA3C3-752A-456A-99B8-18642A51AC7F}" type="presParOf" srcId="{F4A62776-8F90-42BE-AFB5-B341E04B012D}" destId="{8CCB39CA-9046-4A2B-BF0B-763328B8B7DA}" srcOrd="4" destOrd="0" presId="urn:microsoft.com/office/officeart/2005/8/layout/vList5"/>
    <dgm:cxn modelId="{EB3A5A3F-1115-4485-9DB4-480C5C5FAAC5}" type="presParOf" srcId="{8CCB39CA-9046-4A2B-BF0B-763328B8B7DA}" destId="{E4F507BA-772B-4277-BD88-F5115EE2AE0F}" srcOrd="0" destOrd="0" presId="urn:microsoft.com/office/officeart/2005/8/layout/vList5"/>
    <dgm:cxn modelId="{3EEADDB5-28B3-4DD3-BB14-62C00383DB0E}" type="presParOf" srcId="{F4A62776-8F90-42BE-AFB5-B341E04B012D}" destId="{8AC2DE0B-0DBC-43C1-97DB-9B1460EE3179}" srcOrd="5" destOrd="0" presId="urn:microsoft.com/office/officeart/2005/8/layout/vList5"/>
    <dgm:cxn modelId="{AB852421-B82B-4A63-90C2-E3B031B98388}" type="presParOf" srcId="{F4A62776-8F90-42BE-AFB5-B341E04B012D}" destId="{5262A6F8-9C6D-430E-A188-7A502A24308C}" srcOrd="6" destOrd="0" presId="urn:microsoft.com/office/officeart/2005/8/layout/vList5"/>
    <dgm:cxn modelId="{27AB613E-26F7-4233-B46D-DD09D0F2F11C}" type="presParOf" srcId="{5262A6F8-9C6D-430E-A188-7A502A24308C}" destId="{CDB67149-F315-400C-9BAD-0B2E31C208F0}" srcOrd="0" destOrd="0" presId="urn:microsoft.com/office/officeart/2005/8/layout/vList5"/>
    <dgm:cxn modelId="{8BB40BE8-05B5-4994-91F6-7B087D6817E5}" type="presParOf" srcId="{F4A62776-8F90-42BE-AFB5-B341E04B012D}" destId="{92B68EEB-94ED-4AA7-95E4-5FFC501C36A4}" srcOrd="7" destOrd="0" presId="urn:microsoft.com/office/officeart/2005/8/layout/vList5"/>
    <dgm:cxn modelId="{AD65C6C0-6664-46C0-AB1B-DF3FD87EF95D}" type="presParOf" srcId="{F4A62776-8F90-42BE-AFB5-B341E04B012D}" destId="{6E21EE6E-4BEE-4910-8886-48ADF921D0F8}" srcOrd="8" destOrd="0" presId="urn:microsoft.com/office/officeart/2005/8/layout/vList5"/>
    <dgm:cxn modelId="{7BF808B5-37CB-4C9C-ACD9-1A79C65034C7}" type="presParOf" srcId="{6E21EE6E-4BEE-4910-8886-48ADF921D0F8}" destId="{323C4684-C0C8-4440-AD43-6810C3AEBA51}" srcOrd="0" destOrd="0" presId="urn:microsoft.com/office/officeart/2005/8/layout/vList5"/>
    <dgm:cxn modelId="{38BCF542-C8FA-42A3-8827-075997C395D2}" type="presParOf" srcId="{F4A62776-8F90-42BE-AFB5-B341E04B012D}" destId="{4CAE4106-B265-4557-9077-681A3F2A574E}" srcOrd="9" destOrd="0" presId="urn:microsoft.com/office/officeart/2005/8/layout/vList5"/>
    <dgm:cxn modelId="{ADA9D90E-8A19-4722-8B62-6E5ACAC0977C}" type="presParOf" srcId="{F4A62776-8F90-42BE-AFB5-B341E04B012D}" destId="{2B0E955C-EBD3-41F3-AB44-AB6490C551F6}" srcOrd="10" destOrd="0" presId="urn:microsoft.com/office/officeart/2005/8/layout/vList5"/>
    <dgm:cxn modelId="{9DA04A97-6A68-4391-84F5-B704503499FD}" type="presParOf" srcId="{2B0E955C-EBD3-41F3-AB44-AB6490C551F6}" destId="{D47B9425-6FDD-41E3-B8D4-2D5DB142C893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6B20CD-D33D-488D-8762-B6B9A7268EB4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F0B43D-C068-419A-910E-ED8471AE09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433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F0B43D-C068-419A-910E-ED8471AE098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842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5B3B98-7661-40BB-915D-3359AB4B4696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9EBCB2-BFBA-4B3A-A119-1A0A2BE96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5B3B98-7661-40BB-915D-3359AB4B4696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9EBCB2-BFBA-4B3A-A119-1A0A2BE96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5B3B98-7661-40BB-915D-3359AB4B4696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9EBCB2-BFBA-4B3A-A119-1A0A2BE96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5B3B98-7661-40BB-915D-3359AB4B4696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9EBCB2-BFBA-4B3A-A119-1A0A2BE96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5B3B98-7661-40BB-915D-3359AB4B4696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9EBCB2-BFBA-4B3A-A119-1A0A2BE96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5B3B98-7661-40BB-915D-3359AB4B4696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9EBCB2-BFBA-4B3A-A119-1A0A2BE96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5B3B98-7661-40BB-915D-3359AB4B4696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9EBCB2-BFBA-4B3A-A119-1A0A2BE96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5B3B98-7661-40BB-915D-3359AB4B4696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9EBCB2-BFBA-4B3A-A119-1A0A2BE96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5B3B98-7661-40BB-915D-3359AB4B4696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9EBCB2-BFBA-4B3A-A119-1A0A2BE96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5B3B98-7661-40BB-915D-3359AB4B4696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9EBCB2-BFBA-4B3A-A119-1A0A2BE96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5B3B98-7661-40BB-915D-3359AB4B4696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9EBCB2-BFBA-4B3A-A119-1A0A2BE965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FF0000">
                <a:alpha val="72000"/>
              </a:srgb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75B3B98-7661-40BB-915D-3359AB4B4696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F9EBCB2-BFBA-4B3A-A119-1A0A2BE96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ransition spd="slow">
    <p:wipe dir="r"/>
  </p:transition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838200"/>
            <a:ext cx="8001000" cy="1676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RAPORT FINANCIAR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ANUL 2015</a:t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5638800"/>
            <a:ext cx="5715000" cy="8382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PREZENTAT DE: CAN</a:t>
            </a:r>
            <a:r>
              <a:rPr lang="ro-RO" sz="2400" b="1" dirty="0" smtClean="0">
                <a:solidFill>
                  <a:schemeClr val="tx1"/>
                </a:solidFill>
              </a:rPr>
              <a:t>Ț</a:t>
            </a:r>
            <a:r>
              <a:rPr lang="en-US" sz="2400" b="1" dirty="0" smtClean="0">
                <a:solidFill>
                  <a:schemeClr val="tx1"/>
                </a:solidFill>
              </a:rPr>
              <a:t>ER IRINA</a:t>
            </a:r>
          </a:p>
          <a:p>
            <a:r>
              <a:rPr lang="en-US" sz="2400" b="1" dirty="0" smtClean="0">
                <a:solidFill>
                  <a:schemeClr val="tx1"/>
                </a:solidFill>
              </a:rPr>
              <a:t>CONTABIL - </a:t>
            </a:r>
            <a:r>
              <a:rPr lang="ro-RO" sz="2400" b="1" dirty="0" smtClean="0">
                <a:solidFill>
                  <a:schemeClr val="tx1"/>
                </a:solidFill>
              </a:rPr>
              <a:t>Ș</a:t>
            </a:r>
            <a:r>
              <a:rPr lang="en-US" sz="2400" b="1" dirty="0" smtClean="0">
                <a:solidFill>
                  <a:schemeClr val="tx1"/>
                </a:solidFill>
              </a:rPr>
              <a:t>EF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6" name="Picture 5" descr="Full-color---CMY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03120" y="2103120"/>
            <a:ext cx="5162550" cy="1809750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Finan</a:t>
            </a:r>
            <a:r>
              <a:rPr lang="ro-RO" dirty="0" smtClean="0">
                <a:solidFill>
                  <a:schemeClr val="tx1"/>
                </a:solidFill>
              </a:rPr>
              <a:t>ț</a:t>
            </a:r>
            <a:r>
              <a:rPr lang="en-US" dirty="0" smtClean="0">
                <a:solidFill>
                  <a:schemeClr val="tx1"/>
                </a:solidFill>
              </a:rPr>
              <a:t>are intern</a:t>
            </a:r>
            <a:r>
              <a:rPr lang="ro-RO" dirty="0" smtClean="0">
                <a:solidFill>
                  <a:schemeClr val="tx1"/>
                </a:solidFill>
              </a:rPr>
              <a:t>ă</a:t>
            </a:r>
            <a:r>
              <a:rPr lang="en-US" dirty="0" smtClean="0">
                <a:solidFill>
                  <a:schemeClr val="tx1"/>
                </a:solidFill>
              </a:rPr>
              <a:t>/RM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   </a:t>
            </a:r>
            <a:r>
              <a:rPr lang="en-US" dirty="0" err="1" smtClean="0">
                <a:solidFill>
                  <a:schemeClr val="tx1"/>
                </a:solidFill>
              </a:rPr>
              <a:t>Finan</a:t>
            </a:r>
            <a:r>
              <a:rPr lang="ro-RO" dirty="0" smtClean="0">
                <a:solidFill>
                  <a:schemeClr val="tx1"/>
                </a:solidFill>
              </a:rPr>
              <a:t>ț</a:t>
            </a:r>
            <a:r>
              <a:rPr lang="en-US" dirty="0" smtClean="0">
                <a:solidFill>
                  <a:schemeClr val="tx1"/>
                </a:solidFill>
              </a:rPr>
              <a:t>are extern</a:t>
            </a:r>
            <a:r>
              <a:rPr lang="ro-RO" dirty="0" smtClean="0">
                <a:solidFill>
                  <a:schemeClr val="tx1"/>
                </a:solidFill>
              </a:rPr>
              <a:t>ă</a:t>
            </a:r>
            <a:r>
              <a:rPr lang="en-US" dirty="0" smtClean="0">
                <a:solidFill>
                  <a:schemeClr val="tx1"/>
                </a:solidFill>
              </a:rPr>
              <a:t>/</a:t>
            </a:r>
            <a:r>
              <a:rPr lang="en-US" dirty="0" err="1" smtClean="0">
                <a:solidFill>
                  <a:schemeClr val="tx1"/>
                </a:solidFill>
              </a:rPr>
              <a:t>str</a:t>
            </a:r>
            <a:r>
              <a:rPr lang="ro-RO" dirty="0" smtClean="0">
                <a:solidFill>
                  <a:schemeClr val="tx1"/>
                </a:solidFill>
              </a:rPr>
              <a:t>ă</a:t>
            </a:r>
            <a:r>
              <a:rPr lang="en-US" dirty="0" smtClean="0">
                <a:solidFill>
                  <a:schemeClr val="tx1"/>
                </a:solidFill>
              </a:rPr>
              <a:t>in</a:t>
            </a:r>
            <a:r>
              <a:rPr lang="ro-RO" dirty="0" smtClean="0">
                <a:solidFill>
                  <a:schemeClr val="tx1"/>
                </a:solidFill>
              </a:rPr>
              <a:t>ă</a:t>
            </a:r>
            <a:r>
              <a:rPr lang="en-US" dirty="0" err="1" smtClean="0">
                <a:solidFill>
                  <a:schemeClr val="tx1"/>
                </a:solidFill>
              </a:rPr>
              <a:t>tate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0555204"/>
              </p:ext>
            </p:extLst>
          </p:nvPr>
        </p:nvGraphicFramePr>
        <p:xfrm>
          <a:off x="457200" y="1676400"/>
          <a:ext cx="8183562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Resursele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financiare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primite</a:t>
            </a:r>
            <a:r>
              <a:rPr lang="en-US" dirty="0" smtClean="0">
                <a:solidFill>
                  <a:schemeClr val="tx1"/>
                </a:solidFill>
              </a:rPr>
              <a:t>, MDL: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3450125"/>
              </p:ext>
            </p:extLst>
          </p:nvPr>
        </p:nvGraphicFramePr>
        <p:xfrm>
          <a:off x="533400" y="1219200"/>
          <a:ext cx="7848600" cy="460539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28800"/>
                <a:gridCol w="1371600"/>
                <a:gridCol w="1524000"/>
                <a:gridCol w="1524000"/>
                <a:gridCol w="1600200"/>
              </a:tblGrid>
              <a:tr h="59091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rgbClr val="FF0000"/>
                          </a:solidFill>
                        </a:rPr>
                        <a:t>Finan</a:t>
                      </a:r>
                      <a:r>
                        <a:rPr lang="ro-RO" sz="1400" dirty="0" smtClean="0">
                          <a:solidFill>
                            <a:srgbClr val="FF0000"/>
                          </a:solidFill>
                        </a:rPr>
                        <a:t>ț</a:t>
                      </a:r>
                      <a:r>
                        <a:rPr lang="en-US" sz="1400" dirty="0" err="1" smtClean="0">
                          <a:solidFill>
                            <a:srgbClr val="FF0000"/>
                          </a:solidFill>
                        </a:rPr>
                        <a:t>ator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Sold la 01.01.2015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rgbClr val="FF0000"/>
                          </a:solidFill>
                        </a:rPr>
                        <a:t>Intr</a:t>
                      </a:r>
                      <a:r>
                        <a:rPr lang="ro-RO" sz="1400" dirty="0" smtClean="0">
                          <a:solidFill>
                            <a:srgbClr val="FF0000"/>
                          </a:solidFill>
                        </a:rPr>
                        <a:t>ă</a:t>
                      </a:r>
                      <a:r>
                        <a:rPr lang="en-US" sz="1400" dirty="0" err="1" smtClean="0">
                          <a:solidFill>
                            <a:srgbClr val="FF0000"/>
                          </a:solidFill>
                        </a:rPr>
                        <a:t>ri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rgbClr val="FF0000"/>
                          </a:solidFill>
                        </a:rPr>
                        <a:t>Ie</a:t>
                      </a:r>
                      <a:r>
                        <a:rPr lang="ro-RO" sz="1400" dirty="0" smtClean="0">
                          <a:solidFill>
                            <a:srgbClr val="FF0000"/>
                          </a:solidFill>
                        </a:rPr>
                        <a:t>ș</a:t>
                      </a:r>
                      <a:r>
                        <a:rPr lang="en-US" sz="1400" dirty="0" err="1" smtClean="0">
                          <a:solidFill>
                            <a:srgbClr val="FF0000"/>
                          </a:solidFill>
                        </a:rPr>
                        <a:t>iri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Sold la 31.12.2015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</a:tr>
              <a:tr h="37491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Centrul</a:t>
                      </a:r>
                      <a:r>
                        <a:rPr lang="en-US" baseline="0" dirty="0" smtClean="0"/>
                        <a:t> PAS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245 565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5 424 818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5 077 819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592 564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15">
                <a:tc>
                  <a:txBody>
                    <a:bodyPr/>
                    <a:lstStyle/>
                    <a:p>
                      <a:r>
                        <a:rPr lang="en-US" dirty="0" smtClean="0"/>
                        <a:t>UNFPA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387 835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381 313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6 522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15">
                <a:tc>
                  <a:txBody>
                    <a:bodyPr/>
                    <a:lstStyle/>
                    <a:p>
                      <a:r>
                        <a:rPr lang="en-US" dirty="0" smtClean="0"/>
                        <a:t>UNAIDS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142 863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142 830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15">
                <a:tc>
                  <a:txBody>
                    <a:bodyPr/>
                    <a:lstStyle/>
                    <a:p>
                      <a:r>
                        <a:rPr lang="en-US" dirty="0" smtClean="0"/>
                        <a:t>UNODC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89 640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1 462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88 178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9682">
                <a:tc>
                  <a:txBody>
                    <a:bodyPr/>
                    <a:lstStyle/>
                    <a:p>
                      <a:r>
                        <a:rPr lang="en-US" dirty="0" smtClean="0"/>
                        <a:t>Dona</a:t>
                      </a:r>
                      <a:r>
                        <a:rPr lang="ro-RO" dirty="0" smtClean="0"/>
                        <a:t>ț</a:t>
                      </a:r>
                      <a:r>
                        <a:rPr lang="en-US" dirty="0" smtClean="0"/>
                        <a:t>ii</a:t>
                      </a:r>
                      <a:r>
                        <a:rPr lang="en-US" baseline="0" dirty="0" smtClean="0"/>
                        <a:t> Campania “</a:t>
                      </a:r>
                      <a:r>
                        <a:rPr lang="en-US" baseline="0" dirty="0" err="1" smtClean="0"/>
                        <a:t>Faptele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Bune</a:t>
                      </a:r>
                      <a:r>
                        <a:rPr lang="en-US" baseline="0" dirty="0" smtClean="0"/>
                        <a:t> au </a:t>
                      </a:r>
                      <a:r>
                        <a:rPr lang="en-US" baseline="0" dirty="0" err="1" smtClean="0"/>
                        <a:t>Culoare</a:t>
                      </a:r>
                      <a:r>
                        <a:rPr lang="en-US" baseline="0" dirty="0" smtClean="0"/>
                        <a:t>”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59 850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46 825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54 685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51 990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1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Altele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26 654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63 544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56 463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33 735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27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421 708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6 065 886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5 714 572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773 022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1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880" cy="762000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Surse</a:t>
            </a:r>
            <a:r>
              <a:rPr lang="en-US" dirty="0" smtClean="0">
                <a:solidFill>
                  <a:schemeClr val="tx1"/>
                </a:solidFill>
              </a:rPr>
              <a:t> de </a:t>
            </a:r>
            <a:r>
              <a:rPr lang="en-US" dirty="0" err="1" smtClean="0">
                <a:solidFill>
                  <a:schemeClr val="tx1"/>
                </a:solidFill>
              </a:rPr>
              <a:t>finan</a:t>
            </a:r>
            <a:r>
              <a:rPr lang="ro-RO" dirty="0" smtClean="0">
                <a:solidFill>
                  <a:schemeClr val="tx1"/>
                </a:solidFill>
              </a:rPr>
              <a:t>ț</a:t>
            </a:r>
            <a:r>
              <a:rPr lang="en-US" dirty="0" smtClean="0">
                <a:solidFill>
                  <a:schemeClr val="tx1"/>
                </a:solidFill>
              </a:rPr>
              <a:t>are </a:t>
            </a:r>
            <a:r>
              <a:rPr lang="en-US" dirty="0" err="1" smtClean="0">
                <a:solidFill>
                  <a:schemeClr val="tx1"/>
                </a:solidFill>
              </a:rPr>
              <a:t>anul</a:t>
            </a:r>
            <a:r>
              <a:rPr lang="en-US" dirty="0" smtClean="0">
                <a:solidFill>
                  <a:schemeClr val="tx1"/>
                </a:solidFill>
              </a:rPr>
              <a:t> 2015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533400" y="1600200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183880" cy="68580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Cheltuieli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efectuate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  total – 5 571 609 MDL, </a:t>
            </a:r>
            <a:r>
              <a:rPr lang="en-US" dirty="0" err="1" smtClean="0">
                <a:solidFill>
                  <a:schemeClr val="tx1"/>
                </a:solidFill>
              </a:rPr>
              <a:t>inclusiv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3619326"/>
              </p:ext>
            </p:extLst>
          </p:nvPr>
        </p:nvGraphicFramePr>
        <p:xfrm>
          <a:off x="533400" y="1676400"/>
          <a:ext cx="8153400" cy="4187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762000"/>
          </a:xfrm>
        </p:spPr>
        <p:txBody>
          <a:bodyPr anchor="t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Cheltuieli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efectuate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9511673"/>
              </p:ext>
            </p:extLst>
          </p:nvPr>
        </p:nvGraphicFramePr>
        <p:xfrm>
          <a:off x="914400" y="762000"/>
          <a:ext cx="76200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146048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 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4038600" y="685800"/>
          <a:ext cx="46482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594738625"/>
              </p:ext>
            </p:extLst>
          </p:nvPr>
        </p:nvGraphicFramePr>
        <p:xfrm>
          <a:off x="609600" y="762000"/>
          <a:ext cx="39624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Cheltuieli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anii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2012-2015: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7513261"/>
              </p:ext>
            </p:extLst>
          </p:nvPr>
        </p:nvGraphicFramePr>
        <p:xfrm>
          <a:off x="503238" y="1447800"/>
          <a:ext cx="8183562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61893072"/>
      </p:ext>
    </p:extLst>
  </p:cSld>
  <p:clrMapOvr>
    <a:masterClrMapping/>
  </p:clrMapOvr>
  <p:transition spd="slow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en-US" sz="6000" b="1" dirty="0" smtClean="0"/>
              <a:t>V</a:t>
            </a:r>
            <a:r>
              <a:rPr lang="ro-RO" sz="6000" b="1" dirty="0" smtClean="0"/>
              <a:t>ă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Mul</a:t>
            </a:r>
            <a:r>
              <a:rPr lang="ro-RO" sz="6000" b="1" dirty="0" smtClean="0"/>
              <a:t>ț</a:t>
            </a:r>
            <a:r>
              <a:rPr lang="en-US" sz="6000" b="1" dirty="0" err="1" smtClean="0"/>
              <a:t>umesc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pentru</a:t>
            </a:r>
            <a:r>
              <a:rPr lang="en-US" sz="6000" b="1" dirty="0" smtClean="0"/>
              <a:t>  </a:t>
            </a:r>
          </a:p>
          <a:p>
            <a:pPr algn="ctr">
              <a:buNone/>
            </a:pPr>
            <a:r>
              <a:rPr lang="ro-RO" sz="6000" b="1" dirty="0"/>
              <a:t>a</a:t>
            </a:r>
            <a:r>
              <a:rPr lang="en-US" sz="6000" b="1" dirty="0" smtClean="0"/>
              <a:t>ten</a:t>
            </a:r>
            <a:r>
              <a:rPr lang="ro-RO" sz="6000" b="1" dirty="0" smtClean="0"/>
              <a:t>ț</a:t>
            </a:r>
            <a:r>
              <a:rPr lang="en-US" sz="6000" b="1" dirty="0" err="1" smtClean="0"/>
              <a:t>ia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acordat</a:t>
            </a:r>
            <a:r>
              <a:rPr lang="ro-RO" sz="6000" b="1" dirty="0" smtClean="0"/>
              <a:t>ă</a:t>
            </a:r>
            <a:r>
              <a:rPr lang="en-US" sz="6000" b="1" dirty="0" smtClean="0"/>
              <a:t>!</a:t>
            </a:r>
            <a:endParaRPr lang="en-US" sz="6000" b="1" dirty="0"/>
          </a:p>
        </p:txBody>
      </p:sp>
      <p:pic>
        <p:nvPicPr>
          <p:cNvPr id="4" name="Picture 3" descr="Full-color---CMYK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86200" y="4191000"/>
            <a:ext cx="1371600" cy="1752600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222</TotalTime>
  <Words>202</Words>
  <Application>Microsoft Office PowerPoint</Application>
  <PresentationFormat>On-screen Show (4:3)</PresentationFormat>
  <Paragraphs>72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Verdana</vt:lpstr>
      <vt:lpstr>Wingdings 2</vt:lpstr>
      <vt:lpstr>Aspect</vt:lpstr>
      <vt:lpstr>RAPORT FINANCIAR  ANUL 2015 </vt:lpstr>
      <vt:lpstr>Finanțare internă/RM     Finanțare externă/străinătate</vt:lpstr>
      <vt:lpstr>Resursele financiare primite, MDL: </vt:lpstr>
      <vt:lpstr>Surse de finanțare anul 2015</vt:lpstr>
      <vt:lpstr>   Cheltuieli efectuate,    total – 5 571 609 MDL, inclusiv: </vt:lpstr>
      <vt:lpstr>Cheltuieli efectuate</vt:lpstr>
      <vt:lpstr>PowerPoint Presentation</vt:lpstr>
      <vt:lpstr>Cheltuieli anii 2012-2015: </vt:lpstr>
      <vt:lpstr>PowerPoint Presentation</vt:lpstr>
    </vt:vector>
  </TitlesOfParts>
  <Company>CtrlSoft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RAPORT FINANCIAR  ANUAL 2015 INITIATIVA POZITIVA AO</dc:title>
  <dc:creator>Alex</dc:creator>
  <cp:lastModifiedBy>User</cp:lastModifiedBy>
  <cp:revision>37</cp:revision>
  <dcterms:created xsi:type="dcterms:W3CDTF">2016-03-24T03:43:32Z</dcterms:created>
  <dcterms:modified xsi:type="dcterms:W3CDTF">2016-03-29T08:22:26Z</dcterms:modified>
</cp:coreProperties>
</file>